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6" r:id="rId2"/>
    <p:sldId id="257" r:id="rId3"/>
    <p:sldId id="265" r:id="rId4"/>
    <p:sldId id="273" r:id="rId5"/>
    <p:sldId id="264" r:id="rId6"/>
    <p:sldId id="275" r:id="rId7"/>
    <p:sldId id="277" r:id="rId8"/>
    <p:sldId id="286" r:id="rId9"/>
    <p:sldId id="293" r:id="rId10"/>
    <p:sldId id="285" r:id="rId11"/>
    <p:sldId id="294" r:id="rId12"/>
    <p:sldId id="292" r:id="rId13"/>
    <p:sldId id="291" r:id="rId14"/>
    <p:sldId id="268" r:id="rId15"/>
    <p:sldId id="270" r:id="rId16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63636"/>
    <a:srgbClr val="CFCFCF"/>
    <a:srgbClr val="FD6363"/>
    <a:srgbClr val="808080"/>
    <a:srgbClr val="A5A5A5"/>
    <a:srgbClr val="F3872D"/>
    <a:srgbClr val="6092CE"/>
    <a:srgbClr val="F7F7F7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433" autoAdjust="0"/>
  </p:normalViewPr>
  <p:slideViewPr>
    <p:cSldViewPr snapToGrid="0">
      <p:cViewPr varScale="1">
        <p:scale>
          <a:sx n="114" d="100"/>
          <a:sy n="114" d="100"/>
        </p:scale>
        <p:origin x="202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ED91A-D09A-45DF-B11E-4CF775D93384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A1797-2229-4359-9DB5-AC3935722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509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4588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1788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60575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67580AB-0DEF-41BE-8809-37AB1B961A85}" type="slidenum">
              <a:rPr lang="ko-KR" altLang="en-US">
                <a:latin typeface="굴림" pitchFamily="50" charset="-127"/>
                <a:ea typeface="굴림" pitchFamily="50" charset="-127"/>
              </a:rPr>
              <a:pPr>
                <a:spcBef>
                  <a:spcPct val="0"/>
                </a:spcBef>
              </a:pPr>
              <a:t>10</a:t>
            </a:fld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4588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1788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60575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67580AB-0DEF-41BE-8809-37AB1B961A85}" type="slidenum">
              <a:rPr lang="ko-KR" altLang="en-US">
                <a:latin typeface="굴림" pitchFamily="50" charset="-127"/>
                <a:ea typeface="굴림" pitchFamily="50" charset="-127"/>
              </a:rPr>
              <a:pPr>
                <a:spcBef>
                  <a:spcPct val="0"/>
                </a:spcBef>
              </a:pPr>
              <a:t>11</a:t>
            </a:fld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4318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4588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1788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60575" indent="-228600" latinLnBrk="1">
              <a:spcBef>
                <a:spcPct val="30000"/>
              </a:spcBef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77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49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321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9375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67580AB-0DEF-41BE-8809-37AB1B961A85}" type="slidenum">
              <a:rPr lang="ko-KR" altLang="en-US">
                <a:latin typeface="굴림" pitchFamily="50" charset="-127"/>
                <a:ea typeface="굴림" pitchFamily="50" charset="-127"/>
              </a:rPr>
              <a:pPr>
                <a:spcBef>
                  <a:spcPct val="0"/>
                </a:spcBef>
              </a:pPr>
              <a:t>12</a:t>
            </a:fld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59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70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423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463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69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08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19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6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109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177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EE0FB-B019-4106-860D-9F85216B4195}" type="datetimeFigureOut">
              <a:rPr lang="ko-KR" altLang="en-US" smtClean="0"/>
              <a:t>2023-09-19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47D2F-477E-42F0-B46F-ABA5C922F8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731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>
              <a:solidFill>
                <a:schemeClr val="bg1"/>
              </a:solidFill>
            </a:endParaRPr>
          </a:p>
          <a:p>
            <a:pPr algn="ctr"/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1777" y="3125415"/>
            <a:ext cx="6050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dirty="0" err="1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케이엘</a:t>
            </a:r>
            <a:r>
              <a:rPr lang="ko-KR" altLang="en-US" sz="72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식품㈜</a:t>
            </a:r>
            <a:endParaRPr lang="en-US" altLang="ko-KR" sz="7200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0169" y="452437"/>
            <a:ext cx="11331662" cy="595312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0341" y="4265473"/>
            <a:ext cx="915026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가격</a:t>
            </a:r>
            <a:r>
              <a:rPr lang="en-US" altLang="ko-KR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</a:t>
            </a:r>
            <a:r>
              <a:rPr lang="ko-KR" altLang="en-US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품질</a:t>
            </a:r>
            <a:r>
              <a:rPr lang="en-US" altLang="ko-KR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</a:t>
            </a:r>
            <a:r>
              <a:rPr lang="ko-KR" altLang="en-US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서비스</a:t>
            </a:r>
            <a:r>
              <a:rPr lang="en-US" altLang="ko-KR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,</a:t>
            </a:r>
            <a:r>
              <a:rPr lang="ko-KR" altLang="en-US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맛 모든 면에서 기대이상을 추구하는 </a:t>
            </a:r>
            <a:r>
              <a:rPr lang="ko-KR" altLang="en-US" sz="36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수산물</a:t>
            </a:r>
            <a:r>
              <a:rPr lang="ko-KR" altLang="en-US" sz="2400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 전문기업</a:t>
            </a:r>
            <a:endParaRPr lang="en-US" altLang="ko-KR" sz="2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endParaRPr lang="en-US" altLang="ko-KR" sz="2400" b="1" dirty="0">
              <a:solidFill>
                <a:schemeClr val="bg1"/>
              </a:solidFill>
            </a:endParaRPr>
          </a:p>
          <a:p>
            <a:endParaRPr lang="en-US" altLang="ko-KR" sz="1400" b="1" dirty="0">
              <a:solidFill>
                <a:schemeClr val="bg1"/>
              </a:solidFill>
            </a:endParaRPr>
          </a:p>
          <a:p>
            <a:endParaRPr lang="en-US" altLang="ko-KR" sz="1400" b="1" dirty="0">
              <a:solidFill>
                <a:schemeClr val="bg1"/>
              </a:solidFill>
            </a:endParaRPr>
          </a:p>
          <a:p>
            <a:endParaRPr lang="en-US" altLang="ko-KR" sz="1400" b="1" dirty="0">
              <a:solidFill>
                <a:schemeClr val="bg1"/>
              </a:solidFill>
            </a:endParaRPr>
          </a:p>
          <a:p>
            <a:endParaRPr lang="en-US" altLang="ko-KR" sz="1400" b="1" dirty="0">
              <a:solidFill>
                <a:schemeClr val="bg1"/>
              </a:solidFill>
            </a:endParaRPr>
          </a:p>
          <a:p>
            <a:endParaRPr lang="ko-KR" altLang="en-US" sz="2000" b="1" dirty="0">
              <a:solidFill>
                <a:schemeClr val="bg1"/>
              </a:solidFill>
            </a:endParaRPr>
          </a:p>
          <a:p>
            <a:endParaRPr lang="en-US" altLang="ko-KR" sz="1400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134" y="713005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회사 소개서</a:t>
            </a:r>
            <a:endParaRPr lang="en-US" altLang="ko-KR" sz="3200" b="1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023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CB7567B1-BDCE-446A-BBFC-640E963D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1" y="100556"/>
            <a:ext cx="1872158" cy="667544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altLang="ko-KR" sz="2500" dirty="0">
                <a:latin typeface="HY견명조" pitchFamily="18" charset="-127"/>
                <a:ea typeface="HY견명조" pitchFamily="18" charset="-127"/>
              </a:rPr>
              <a:t>2</a:t>
            </a:r>
            <a:r>
              <a:rPr lang="en-US" altLang="ko-KR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) </a:t>
            </a:r>
            <a:r>
              <a:rPr lang="ko-KR" altLang="en-US" sz="2500" dirty="0" err="1">
                <a:latin typeface="HY견명조" pitchFamily="18" charset="-127"/>
                <a:ea typeface="HY견명조" pitchFamily="18" charset="-127"/>
              </a:rPr>
              <a:t>기타류</a:t>
            </a:r>
            <a:endParaRPr lang="ko-KR" altLang="en-US" sz="2500" b="0" dirty="0">
              <a:solidFill>
                <a:schemeClr val="tx1"/>
              </a:solidFill>
              <a:effectLst/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1D79B62-413A-4518-8FE8-C87871E62FB1}"/>
              </a:ext>
            </a:extLst>
          </p:cNvPr>
          <p:cNvSpPr/>
          <p:nvPr/>
        </p:nvSpPr>
        <p:spPr>
          <a:xfrm>
            <a:off x="3056467" y="3512887"/>
            <a:ext cx="278341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아구맛나구이채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33796" name="그림 25" descr="DSCN42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978506"/>
            <a:ext cx="2524367" cy="252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그림 27" descr="DSCN42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68" y="978507"/>
            <a:ext cx="2535850" cy="253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그림 28" descr="DSCN42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9" y="978506"/>
            <a:ext cx="2526320" cy="252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0" name="직사각형 29">
            <a:extLst>
              <a:ext uri="{FF2B5EF4-FFF2-40B4-BE49-F238E27FC236}">
                <a16:creationId xmlns:a16="http://schemas.microsoft.com/office/drawing/2014/main" id="{D538FDAD-03D9-4171-9804-DA21B3FC0A8E}"/>
              </a:ext>
            </a:extLst>
          </p:cNvPr>
          <p:cNvSpPr/>
          <p:nvPr/>
        </p:nvSpPr>
        <p:spPr>
          <a:xfrm>
            <a:off x="203199" y="3512887"/>
            <a:ext cx="2595033" cy="431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스틱어포오리지널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31" name="직사각형 30">
            <a:extLst>
              <a:ext uri="{FF2B5EF4-FFF2-40B4-BE49-F238E27FC236}">
                <a16:creationId xmlns:a16="http://schemas.microsoft.com/office/drawing/2014/main" id="{69A43E48-CBD3-478D-B6D4-2D8537598CF3}"/>
              </a:ext>
            </a:extLst>
          </p:cNvPr>
          <p:cNvSpPr/>
          <p:nvPr/>
        </p:nvSpPr>
        <p:spPr>
          <a:xfrm>
            <a:off x="6007103" y="3531937"/>
            <a:ext cx="2592916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치즈 육포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58550" y="101344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94397" y="609175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/>
              <a:t>Production item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79" y="3931709"/>
            <a:ext cx="2687010" cy="2366711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C1D79B62-413A-4518-8FE8-C87871E62FB1}"/>
              </a:ext>
            </a:extLst>
          </p:cNvPr>
          <p:cNvSpPr/>
          <p:nvPr/>
        </p:nvSpPr>
        <p:spPr>
          <a:xfrm>
            <a:off x="6172443" y="6327956"/>
            <a:ext cx="278341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오징어칩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16" y="3931709"/>
            <a:ext cx="3162544" cy="2477558"/>
          </a:xfrm>
          <a:prstGeom prst="rect">
            <a:avLst/>
          </a:prstGeom>
        </p:spPr>
      </p:pic>
      <p:sp useBgFill="1">
        <p:nvSpPr>
          <p:cNvPr id="15" name="직사각형 14">
            <a:extLst>
              <a:ext uri="{FF2B5EF4-FFF2-40B4-BE49-F238E27FC236}">
                <a16:creationId xmlns:a16="http://schemas.microsoft.com/office/drawing/2014/main" id="{D538FDAD-03D9-4171-9804-DA21B3FC0A8E}"/>
              </a:ext>
            </a:extLst>
          </p:cNvPr>
          <p:cNvSpPr/>
          <p:nvPr/>
        </p:nvSpPr>
        <p:spPr>
          <a:xfrm>
            <a:off x="273050" y="6328221"/>
            <a:ext cx="2595033" cy="431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 </a:t>
            </a: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스틱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9" y="3876285"/>
            <a:ext cx="2477558" cy="2477558"/>
          </a:xfrm>
          <a:prstGeom prst="rect">
            <a:avLst/>
          </a:prstGeom>
        </p:spPr>
      </p:pic>
      <p:sp useBgFill="1">
        <p:nvSpPr>
          <p:cNvPr id="17" name="직사각형 16">
            <a:extLst>
              <a:ext uri="{FF2B5EF4-FFF2-40B4-BE49-F238E27FC236}">
                <a16:creationId xmlns:a16="http://schemas.microsoft.com/office/drawing/2014/main" id="{D538FDAD-03D9-4171-9804-DA21B3FC0A8E}"/>
              </a:ext>
            </a:extLst>
          </p:cNvPr>
          <p:cNvSpPr/>
          <p:nvPr/>
        </p:nvSpPr>
        <p:spPr>
          <a:xfrm>
            <a:off x="3244851" y="6298420"/>
            <a:ext cx="2595033" cy="431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왕다리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1D79B62-413A-4518-8FE8-C87871E62FB1}"/>
              </a:ext>
            </a:extLst>
          </p:cNvPr>
          <p:cNvSpPr/>
          <p:nvPr/>
        </p:nvSpPr>
        <p:spPr>
          <a:xfrm>
            <a:off x="8475133" y="3531937"/>
            <a:ext cx="278341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반건조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오징어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19" y="968982"/>
            <a:ext cx="1991548" cy="255343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C1D79B62-413A-4518-8FE8-C87871E62FB1}"/>
              </a:ext>
            </a:extLst>
          </p:cNvPr>
          <p:cNvSpPr/>
          <p:nvPr/>
        </p:nvSpPr>
        <p:spPr>
          <a:xfrm>
            <a:off x="8765671" y="6298420"/>
            <a:ext cx="278341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4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종 버터구이 오징어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88" y="4010164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CB7567B1-BDCE-446A-BBFC-640E963D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00556"/>
            <a:ext cx="2095873" cy="667544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altLang="ko-KR" sz="2500" dirty="0">
                <a:latin typeface="HY견명조" pitchFamily="18" charset="-127"/>
                <a:ea typeface="HY견명조" pitchFamily="18" charset="-127"/>
              </a:rPr>
              <a:t>2-1</a:t>
            </a:r>
            <a:r>
              <a:rPr lang="en-US" altLang="ko-KR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) </a:t>
            </a:r>
            <a:r>
              <a:rPr lang="ko-KR" altLang="en-US" sz="2500" dirty="0" err="1">
                <a:latin typeface="HY견명조" pitchFamily="18" charset="-127"/>
                <a:ea typeface="HY견명조" pitchFamily="18" charset="-127"/>
              </a:rPr>
              <a:t>기타류</a:t>
            </a:r>
            <a:endParaRPr lang="ko-KR" altLang="en-US" sz="2500" b="0" dirty="0">
              <a:solidFill>
                <a:schemeClr val="tx1"/>
              </a:solidFill>
              <a:effectLst/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58550" y="101344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94397" y="609175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/>
              <a:t>Production item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1D79B62-413A-4518-8FE8-C87871E62FB1}"/>
              </a:ext>
            </a:extLst>
          </p:cNvPr>
          <p:cNvSpPr/>
          <p:nvPr/>
        </p:nvSpPr>
        <p:spPr>
          <a:xfrm>
            <a:off x="3340500" y="2770903"/>
            <a:ext cx="278341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눌린 오징어칩 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0C6A32B-F7C3-4735-9E61-080988BA9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938469"/>
            <a:ext cx="2723029" cy="181535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29AE2D0-3EB1-440B-8973-688500CEA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82" y="938866"/>
            <a:ext cx="2722435" cy="1814956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F516725C-642E-438A-8095-32BDAD20C24B}"/>
              </a:ext>
            </a:extLst>
          </p:cNvPr>
          <p:cNvSpPr/>
          <p:nvPr/>
        </p:nvSpPr>
        <p:spPr>
          <a:xfrm>
            <a:off x="133350" y="2770903"/>
            <a:ext cx="278341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 </a:t>
            </a: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족살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88C84E03-EA5F-49E6-B617-A42F22791A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50" y="938469"/>
            <a:ext cx="2722435" cy="1832434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CE8CE393-F7C9-4E4C-A512-DC180EC50448}"/>
              </a:ext>
            </a:extLst>
          </p:cNvPr>
          <p:cNvSpPr/>
          <p:nvPr/>
        </p:nvSpPr>
        <p:spPr>
          <a:xfrm>
            <a:off x="6517158" y="2770903"/>
            <a:ext cx="278341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비가열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오징어 스틱 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421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58550" y="101344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04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0710323" y="634484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Certificate</a:t>
            </a:r>
            <a:endParaRPr lang="ko-KR" altLang="en-US" dirty="0"/>
          </a:p>
        </p:txBody>
      </p:sp>
      <p:pic>
        <p:nvPicPr>
          <p:cNvPr id="1026" name="Picture 2" descr="C:\Users\USER\Desktop\ilovepdf_pages-to-jpg\3. 조미건어포 인증서_page-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9" y="1304925"/>
            <a:ext cx="2305504" cy="3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lovepdf_pages-to-jpg\3. 조미건어포 인증서_page-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22" y="1404937"/>
            <a:ext cx="2164076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성모사업자등록증사본 (1)_page-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304925"/>
            <a:ext cx="2507545" cy="35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05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/>
          <p:nvPr/>
        </p:nvGrpSpPr>
        <p:grpSpPr>
          <a:xfrm>
            <a:off x="5446625" y="2414946"/>
            <a:ext cx="835293" cy="720080"/>
            <a:chOff x="3496214" y="1275606"/>
            <a:chExt cx="1060704" cy="914400"/>
          </a:xfrm>
        </p:grpSpPr>
        <p:sp>
          <p:nvSpPr>
            <p:cNvPr id="10" name="Hexagon 5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1" name="Hexagon 6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15" name="Group 12"/>
          <p:cNvGrpSpPr/>
          <p:nvPr/>
        </p:nvGrpSpPr>
        <p:grpSpPr>
          <a:xfrm>
            <a:off x="5446629" y="3294445"/>
            <a:ext cx="835293" cy="720080"/>
            <a:chOff x="3496214" y="1275606"/>
            <a:chExt cx="1060704" cy="914400"/>
          </a:xfrm>
        </p:grpSpPr>
        <p:sp>
          <p:nvSpPr>
            <p:cNvPr id="16" name="Hexagon 13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7" name="Hexagon 14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281918" y="2889443"/>
            <a:ext cx="835293" cy="720080"/>
            <a:chOff x="3496214" y="1275606"/>
            <a:chExt cx="1060704" cy="914400"/>
          </a:xfrm>
        </p:grpSpPr>
        <p:sp>
          <p:nvSpPr>
            <p:cNvPr id="22" name="Hexagon 22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3" name="Hexagon 23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cxnSp>
        <p:nvCxnSpPr>
          <p:cNvPr id="25" name="Straight Arrow Connector 31"/>
          <p:cNvCxnSpPr/>
          <p:nvPr/>
        </p:nvCxnSpPr>
        <p:spPr>
          <a:xfrm>
            <a:off x="7117211" y="3249483"/>
            <a:ext cx="1296144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32"/>
          <p:cNvCxnSpPr/>
          <p:nvPr/>
        </p:nvCxnSpPr>
        <p:spPr>
          <a:xfrm flipH="1">
            <a:off x="3819525" y="2771489"/>
            <a:ext cx="1649048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3"/>
          <p:cNvCxnSpPr/>
          <p:nvPr/>
        </p:nvCxnSpPr>
        <p:spPr>
          <a:xfrm flipH="1">
            <a:off x="4072958" y="3643004"/>
            <a:ext cx="1373672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40"/>
          <p:cNvGrpSpPr/>
          <p:nvPr/>
        </p:nvGrpSpPr>
        <p:grpSpPr>
          <a:xfrm>
            <a:off x="2656603" y="1850240"/>
            <a:ext cx="2790026" cy="921249"/>
            <a:chOff x="803640" y="3475087"/>
            <a:chExt cx="2216766" cy="921249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475087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60749" y="4027004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홈플러스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656603" y="324948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롯데푸드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65234" y="2899389"/>
            <a:ext cx="274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아워홈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976116" y="24125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05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818220" y="844418"/>
            <a:ext cx="101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 </a:t>
            </a:r>
            <a:r>
              <a:rPr lang="en-US" altLang="ko-KR" b="1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Partner</a:t>
            </a:r>
            <a:endParaRPr lang="en-US" altLang="ko-KR" b="1" dirty="0">
              <a:solidFill>
                <a:srgbClr val="363636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pic>
        <p:nvPicPr>
          <p:cNvPr id="47" name="_x43948000" descr="EMB0000215c13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" y="5700768"/>
            <a:ext cx="2008186" cy="13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12"/>
          <p:cNvGrpSpPr/>
          <p:nvPr/>
        </p:nvGrpSpPr>
        <p:grpSpPr>
          <a:xfrm>
            <a:off x="6234297" y="3759260"/>
            <a:ext cx="835293" cy="720080"/>
            <a:chOff x="3496214" y="1275606"/>
            <a:chExt cx="1060704" cy="914400"/>
          </a:xfrm>
        </p:grpSpPr>
        <p:sp>
          <p:nvSpPr>
            <p:cNvPr id="28" name="Hexagon 13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9" name="Hexagon 14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cxnSp>
        <p:nvCxnSpPr>
          <p:cNvPr id="30" name="Straight Arrow Connector 31"/>
          <p:cNvCxnSpPr/>
          <p:nvPr/>
        </p:nvCxnSpPr>
        <p:spPr>
          <a:xfrm>
            <a:off x="7069590" y="4119300"/>
            <a:ext cx="1296144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39067" y="3759260"/>
            <a:ext cx="274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샘표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32" name="Group 12"/>
          <p:cNvGrpSpPr/>
          <p:nvPr/>
        </p:nvGrpSpPr>
        <p:grpSpPr>
          <a:xfrm>
            <a:off x="5477243" y="4131121"/>
            <a:ext cx="835293" cy="720080"/>
            <a:chOff x="3496214" y="1275606"/>
            <a:chExt cx="1060704" cy="914400"/>
          </a:xfrm>
        </p:grpSpPr>
        <p:sp>
          <p:nvSpPr>
            <p:cNvPr id="33" name="Hexagon 13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37" name="Hexagon 14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cxnSp>
        <p:nvCxnSpPr>
          <p:cNvPr id="38" name="Straight Arrow Connector 33"/>
          <p:cNvCxnSpPr/>
          <p:nvPr/>
        </p:nvCxnSpPr>
        <p:spPr>
          <a:xfrm flipH="1">
            <a:off x="4103571" y="4491161"/>
            <a:ext cx="1373672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76285" y="410689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세븐일레븐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145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907381" y="214755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06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07381" y="67642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Map</a:t>
            </a:r>
            <a:endParaRPr lang="en-US" altLang="ko-KR" b="1" dirty="0">
              <a:solidFill>
                <a:srgbClr val="363636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495425"/>
            <a:ext cx="80295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9761" y="4907647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케이엘</a:t>
            </a:r>
            <a:r>
              <a:rPr lang="ko-KR" altLang="en-US" dirty="0"/>
              <a:t> 식품</a:t>
            </a:r>
            <a:r>
              <a:rPr lang="en-US" altLang="ko-KR" dirty="0"/>
              <a:t>(</a:t>
            </a:r>
            <a:r>
              <a:rPr lang="ko-KR" altLang="en-US" dirty="0"/>
              <a:t>주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389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/>
          </a:p>
        </p:txBody>
      </p:sp>
      <p:sp>
        <p:nvSpPr>
          <p:cNvPr id="18" name="직사각형 17"/>
          <p:cNvSpPr/>
          <p:nvPr/>
        </p:nvSpPr>
        <p:spPr>
          <a:xfrm>
            <a:off x="1628775" y="3243559"/>
            <a:ext cx="104489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40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Thank you</a:t>
            </a:r>
          </a:p>
          <a:p>
            <a:pPr algn="r"/>
            <a:endParaRPr lang="en-US" altLang="ko-KR" sz="2800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  <a:p>
            <a:pPr algn="r"/>
            <a:r>
              <a:rPr lang="ko-KR" altLang="en-US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가격</a:t>
            </a:r>
            <a:r>
              <a:rPr lang="en-US" altLang="ko-KR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/</a:t>
            </a:r>
            <a:r>
              <a:rPr lang="ko-KR" altLang="en-US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서비스</a:t>
            </a:r>
            <a:r>
              <a:rPr lang="en-US" altLang="ko-KR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/</a:t>
            </a:r>
            <a:r>
              <a:rPr lang="ko-KR" altLang="en-US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품질</a:t>
            </a:r>
            <a:r>
              <a:rPr lang="en-US" altLang="ko-KR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/</a:t>
            </a:r>
            <a:r>
              <a:rPr lang="ko-KR" altLang="en-US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맛 모든 면에서 </a:t>
            </a:r>
            <a:endParaRPr lang="en-US" altLang="ko-KR" sz="2400" b="1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pPr algn="r"/>
            <a:r>
              <a:rPr lang="en-US" altLang="ko-KR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“</a:t>
            </a:r>
            <a:r>
              <a:rPr lang="ko-KR" altLang="en-US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기대이상</a:t>
            </a:r>
            <a:r>
              <a:rPr lang="en-US" altLang="ko-KR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”</a:t>
            </a:r>
            <a:r>
              <a:rPr lang="ko-KR" altLang="en-US" sz="2400" b="1" dirty="0">
                <a:solidFill>
                  <a:schemeClr val="bg1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을 추구하는 수산물 브랜드 </a:t>
            </a:r>
            <a:endParaRPr lang="en-US" altLang="ko-KR" sz="2400" b="1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pPr algn="r"/>
            <a:endParaRPr lang="en-US" altLang="ko-KR" sz="2400" b="1" dirty="0">
              <a:solidFill>
                <a:schemeClr val="bg1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  <a:p>
            <a:pPr algn="r"/>
            <a:r>
              <a:rPr lang="ko-KR" altLang="en-US" sz="2800" dirty="0" err="1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케이엘</a:t>
            </a:r>
            <a:r>
              <a:rPr lang="ko-KR" altLang="en-US" sz="2800" dirty="0">
                <a:solidFill>
                  <a:schemeClr val="bg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 식품㈜</a:t>
            </a:r>
            <a:endParaRPr lang="en-US" altLang="ko-KR" sz="2800" dirty="0">
              <a:solidFill>
                <a:schemeClr val="bg1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245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593987" y="3349487"/>
            <a:ext cx="9004026" cy="159026"/>
            <a:chOff x="1152940" y="3432314"/>
            <a:chExt cx="9004026" cy="159026"/>
          </a:xfrm>
        </p:grpSpPr>
        <p:sp>
          <p:nvSpPr>
            <p:cNvPr id="4" name="타원 3"/>
            <p:cNvSpPr/>
            <p:nvPr/>
          </p:nvSpPr>
          <p:spPr>
            <a:xfrm>
              <a:off x="1152940" y="3432314"/>
              <a:ext cx="145774" cy="159026"/>
            </a:xfrm>
            <a:prstGeom prst="ellipse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/>
            <p:cNvSpPr/>
            <p:nvPr/>
          </p:nvSpPr>
          <p:spPr>
            <a:xfrm>
              <a:off x="2838865" y="3432314"/>
              <a:ext cx="145774" cy="159026"/>
            </a:xfrm>
            <a:prstGeom prst="ellipse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>
              <a:stCxn id="4" idx="2"/>
              <a:endCxn id="6" idx="2"/>
            </p:cNvCxnSpPr>
            <p:nvPr/>
          </p:nvCxnSpPr>
          <p:spPr>
            <a:xfrm>
              <a:off x="1152940" y="3511827"/>
              <a:ext cx="1685925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4567653" y="3432314"/>
              <a:ext cx="145774" cy="159026"/>
            </a:xfrm>
            <a:prstGeom prst="ellipse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연결선 11"/>
            <p:cNvCxnSpPr>
              <a:endCxn id="11" idx="2"/>
            </p:cNvCxnSpPr>
            <p:nvPr/>
          </p:nvCxnSpPr>
          <p:spPr>
            <a:xfrm>
              <a:off x="2881728" y="3511827"/>
              <a:ext cx="1685925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타원 12"/>
            <p:cNvSpPr/>
            <p:nvPr/>
          </p:nvSpPr>
          <p:spPr>
            <a:xfrm>
              <a:off x="6399352" y="3432314"/>
              <a:ext cx="145774" cy="159026"/>
            </a:xfrm>
            <a:prstGeom prst="ellipse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" name="직선 연결선 13"/>
            <p:cNvCxnSpPr>
              <a:endCxn id="13" idx="2"/>
            </p:cNvCxnSpPr>
            <p:nvPr/>
          </p:nvCxnSpPr>
          <p:spPr>
            <a:xfrm>
              <a:off x="4713427" y="3511827"/>
              <a:ext cx="1685925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타원 14"/>
            <p:cNvSpPr/>
            <p:nvPr/>
          </p:nvSpPr>
          <p:spPr>
            <a:xfrm>
              <a:off x="8231051" y="3432314"/>
              <a:ext cx="145774" cy="159026"/>
            </a:xfrm>
            <a:prstGeom prst="ellipse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" name="직선 연결선 15"/>
            <p:cNvCxnSpPr>
              <a:endCxn id="15" idx="2"/>
            </p:cNvCxnSpPr>
            <p:nvPr/>
          </p:nvCxnSpPr>
          <p:spPr>
            <a:xfrm>
              <a:off x="6545126" y="3511827"/>
              <a:ext cx="1685925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타원 16"/>
            <p:cNvSpPr/>
            <p:nvPr/>
          </p:nvSpPr>
          <p:spPr>
            <a:xfrm>
              <a:off x="10011192" y="3432314"/>
              <a:ext cx="145774" cy="159026"/>
            </a:xfrm>
            <a:prstGeom prst="ellipse">
              <a:avLst/>
            </a:prstGeom>
            <a:solidFill>
              <a:srgbClr val="36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8" name="직선 연결선 17"/>
            <p:cNvCxnSpPr>
              <a:endCxn id="17" idx="2"/>
            </p:cNvCxnSpPr>
            <p:nvPr/>
          </p:nvCxnSpPr>
          <p:spPr>
            <a:xfrm>
              <a:off x="8325267" y="3511827"/>
              <a:ext cx="1685925" cy="0"/>
            </a:xfrm>
            <a:prstGeom prst="line">
              <a:avLst/>
            </a:prstGeom>
            <a:ln>
              <a:solidFill>
                <a:srgbClr val="363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76323" y="537029"/>
            <a:ext cx="256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Content.</a:t>
            </a:r>
            <a:endParaRPr lang="ko-KR" altLang="en-US" sz="4800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4854" y="2627078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00779" y="2627078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02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9567" y="2607794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1266" y="2607794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04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92965" y="2627078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05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73106" y="2627078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06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0013" y="3669507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Overview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18390" y="3664104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Organogram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32268" y="3669507"/>
            <a:ext cx="129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Production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78834" y="3669507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b="1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Certificate</a:t>
            </a:r>
            <a:endParaRPr lang="ko-KR" altLang="en-US" b="1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210180" y="366410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Map</a:t>
            </a:r>
            <a:endParaRPr lang="en-US" altLang="ko-KR" b="1" dirty="0">
              <a:solidFill>
                <a:srgbClr val="363636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3785" y="4048364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소개</a:t>
            </a:r>
            <a:r>
              <a:rPr lang="en-US" altLang="ko-KR" sz="1200" dirty="0"/>
              <a:t>/</a:t>
            </a:r>
            <a:r>
              <a:rPr lang="ko-KR" altLang="en-US" sz="1200" dirty="0"/>
              <a:t>개요</a:t>
            </a:r>
            <a:r>
              <a:rPr lang="en-US" altLang="ko-KR" sz="1200" dirty="0"/>
              <a:t>/</a:t>
            </a:r>
            <a:r>
              <a:rPr lang="ko-KR" altLang="en-US" sz="1200" dirty="0"/>
              <a:t>연혁</a:t>
            </a:r>
            <a:r>
              <a:rPr lang="en-US" altLang="ko-KR" sz="1200" dirty="0"/>
              <a:t>/</a:t>
            </a:r>
            <a:r>
              <a:rPr lang="ko-KR" altLang="en-US" sz="1200" dirty="0"/>
              <a:t>이념</a:t>
            </a:r>
            <a:endParaRPr lang="en-US" altLang="ko-KR" sz="1200" dirty="0"/>
          </a:p>
          <a:p>
            <a:endParaRPr lang="ko-KR" alt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848494" y="4067653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회사 조직도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66319" y="4096228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생산 품목</a:t>
            </a:r>
            <a:endParaRPr lang="en-US" altLang="ko-KR" sz="1200" dirty="0"/>
          </a:p>
          <a:p>
            <a:endParaRPr lang="en-US" altLang="ko-KR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881290" y="4082121"/>
            <a:ext cx="2047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사업자 등록증</a:t>
            </a:r>
            <a:r>
              <a:rPr lang="en-US" altLang="ko-KR" sz="1200" dirty="0"/>
              <a:t>/</a:t>
            </a:r>
            <a:r>
              <a:rPr lang="ko-KR" altLang="en-US" sz="1200" dirty="0"/>
              <a:t>인허가 사항</a:t>
            </a:r>
            <a:endParaRPr lang="en-US" altLang="ko-KR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8219332" y="3659982"/>
            <a:ext cx="1019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/>
              <a:t> </a:t>
            </a:r>
            <a:r>
              <a:rPr lang="en-US" altLang="ko-KR" b="1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t>Partner</a:t>
            </a:r>
            <a:endParaRPr lang="en-US" altLang="ko-KR" b="1" dirty="0">
              <a:solidFill>
                <a:srgbClr val="363636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15263" y="406497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/>
              <a:t>협력사</a:t>
            </a:r>
            <a:endParaRPr lang="en-US" altLang="ko-KR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10156838" y="408378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본사위치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48224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76116" y="24125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9602" y="887590"/>
            <a:ext cx="266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b="1" dirty="0"/>
              <a:t>Company Introduction</a:t>
            </a:r>
            <a:endParaRPr lang="en-US" altLang="ko-KR" b="1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9175" y="1952625"/>
            <a:ext cx="770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 err="1"/>
              <a:t>케이엘</a:t>
            </a:r>
            <a:r>
              <a:rPr lang="ko-KR" altLang="en-US" dirty="0"/>
              <a:t> 식품㈜ 은 </a:t>
            </a:r>
            <a:r>
              <a:rPr lang="en-US" altLang="ko-KR" dirty="0"/>
              <a:t>2023</a:t>
            </a:r>
            <a:r>
              <a:rPr lang="ko-KR" altLang="en-US" dirty="0"/>
              <a:t>년 </a:t>
            </a:r>
            <a:r>
              <a:rPr lang="en-US" altLang="ko-KR" dirty="0"/>
              <a:t>03</a:t>
            </a:r>
            <a:r>
              <a:rPr lang="ko-KR" altLang="en-US" dirty="0"/>
              <a:t>월에 설립되어 식품대기업 및 </a:t>
            </a:r>
            <a:endParaRPr lang="en-US" altLang="ko-KR" dirty="0"/>
          </a:p>
          <a:p>
            <a:r>
              <a:rPr lang="ko-KR" altLang="en-US" dirty="0"/>
              <a:t>유통기업과</a:t>
            </a:r>
            <a:r>
              <a:rPr lang="en-US" altLang="ko-KR" dirty="0"/>
              <a:t> </a:t>
            </a:r>
            <a:r>
              <a:rPr lang="ko-KR" altLang="en-US" dirty="0"/>
              <a:t>더불어 해외기업과 손잡고 외식산업을 선도하고 있습니다</a:t>
            </a:r>
            <a:r>
              <a:rPr lang="en-US" altLang="ko-KR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86306" y="3312557"/>
            <a:ext cx="692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 err="1"/>
              <a:t>케이엘</a:t>
            </a:r>
            <a:r>
              <a:rPr lang="ko-KR" altLang="en-US" dirty="0"/>
              <a:t> </a:t>
            </a:r>
            <a:r>
              <a:rPr lang="ko-KR" altLang="en-US" dirty="0" err="1"/>
              <a:t>식품㈜은</a:t>
            </a:r>
            <a:r>
              <a:rPr lang="ko-KR" altLang="en-US" dirty="0"/>
              <a:t> 한국식품의약청의 </a:t>
            </a:r>
            <a:r>
              <a:rPr lang="en-US" altLang="ko-KR" dirty="0"/>
              <a:t>HACCP</a:t>
            </a:r>
            <a:r>
              <a:rPr lang="ko-KR" altLang="en-US" dirty="0"/>
              <a:t>인증을 받았습니다</a:t>
            </a:r>
            <a:r>
              <a:rPr lang="en-US" altLang="ko-KR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6307" y="4711184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일 </a:t>
            </a:r>
            <a:r>
              <a:rPr lang="en-US" altLang="ko-KR" dirty="0"/>
              <a:t>3</a:t>
            </a:r>
            <a:r>
              <a:rPr lang="ko-KR" altLang="en-US" dirty="0"/>
              <a:t>톤 이상의 제품을 생산하는 능력을 갖추고 있습니다</a:t>
            </a:r>
            <a:r>
              <a:rPr lang="en-US" altLang="ko-KR" dirty="0"/>
              <a:t>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4EB7AA7-F864-4951-8561-BA2737C59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35" y="1416753"/>
            <a:ext cx="3801351" cy="41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6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76116" y="24125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3409" y="887590"/>
            <a:ext cx="2104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b="1" dirty="0"/>
              <a:t>Company History</a:t>
            </a:r>
            <a:endParaRPr lang="en-US" altLang="ko-KR" b="1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3833" y="2432902"/>
            <a:ext cx="467923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6699FF"/>
                </a:solidFill>
              </a:rPr>
              <a:t>2023</a:t>
            </a:r>
            <a:r>
              <a:rPr lang="ko-KR" altLang="en-US" sz="1600" b="1" dirty="0">
                <a:solidFill>
                  <a:srgbClr val="6699FF"/>
                </a:solidFill>
              </a:rPr>
              <a:t>년 </a:t>
            </a:r>
            <a:r>
              <a:rPr lang="en-US" altLang="ko-KR" sz="1600" b="1" dirty="0">
                <a:solidFill>
                  <a:srgbClr val="6699FF"/>
                </a:solidFill>
              </a:rPr>
              <a:t>03</a:t>
            </a:r>
            <a:r>
              <a:rPr lang="ko-KR" altLang="en-US" sz="1600" b="1" dirty="0">
                <a:solidFill>
                  <a:srgbClr val="6699FF"/>
                </a:solidFill>
              </a:rPr>
              <a:t>월  │</a:t>
            </a:r>
            <a:r>
              <a:rPr lang="ko-KR" altLang="en-US" sz="1600" b="1" dirty="0" err="1"/>
              <a:t>케이엘</a:t>
            </a:r>
            <a:r>
              <a:rPr lang="ko-KR" altLang="en-US" sz="1600" b="1" dirty="0"/>
              <a:t> 식품㈜ 설립</a:t>
            </a:r>
            <a:endParaRPr lang="en-US" altLang="ko-KR" sz="1600" b="1" dirty="0"/>
          </a:p>
          <a:p>
            <a:endParaRPr lang="en-US" altLang="ko-KR" sz="1600" dirty="0">
              <a:solidFill>
                <a:srgbClr val="6699FF"/>
              </a:solidFill>
            </a:endParaRPr>
          </a:p>
          <a:p>
            <a:r>
              <a:rPr lang="en-US" altLang="ko-KR" sz="1600" b="1" dirty="0">
                <a:solidFill>
                  <a:srgbClr val="6699FF"/>
                </a:solidFill>
              </a:rPr>
              <a:t>2023</a:t>
            </a:r>
            <a:r>
              <a:rPr lang="ko-KR" altLang="en-US" sz="1600" b="1" dirty="0">
                <a:solidFill>
                  <a:srgbClr val="6699FF"/>
                </a:solidFill>
              </a:rPr>
              <a:t>년 </a:t>
            </a:r>
            <a:r>
              <a:rPr lang="en-US" altLang="ko-KR" sz="1600" b="1" dirty="0">
                <a:solidFill>
                  <a:srgbClr val="6699FF"/>
                </a:solidFill>
              </a:rPr>
              <a:t>09</a:t>
            </a:r>
            <a:r>
              <a:rPr lang="ko-KR" altLang="en-US" sz="1600" b="1" dirty="0">
                <a:solidFill>
                  <a:srgbClr val="6699FF"/>
                </a:solidFill>
              </a:rPr>
              <a:t>월   │</a:t>
            </a:r>
            <a:r>
              <a:rPr lang="en-US" altLang="ko-KR" sz="1600" b="1" dirty="0"/>
              <a:t>HACCP</a:t>
            </a:r>
            <a:r>
              <a:rPr lang="ko-KR" altLang="en-US" sz="1600" b="1" dirty="0"/>
              <a:t>인증 </a:t>
            </a:r>
            <a:r>
              <a:rPr lang="ko-KR" altLang="en-US" sz="1600" b="1" dirty="0" err="1"/>
              <a:t>조미오징어채</a:t>
            </a:r>
            <a:r>
              <a:rPr lang="ko-KR" altLang="en-US" sz="1600" b="1" dirty="0"/>
              <a:t> 생산</a:t>
            </a:r>
            <a:endParaRPr lang="en-US" altLang="ko-KR" sz="1600" b="1" dirty="0"/>
          </a:p>
          <a:p>
            <a:endParaRPr lang="en-US" altLang="ko-KR" sz="1600" dirty="0">
              <a:solidFill>
                <a:srgbClr val="6699FF"/>
              </a:solidFill>
            </a:endParaRPr>
          </a:p>
          <a:p>
            <a:endParaRPr lang="ko-KR" altLang="en-US" dirty="0">
              <a:solidFill>
                <a:srgbClr val="6699FF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A90AEAB-20C6-480E-9594-FD57361C3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13" y="1728132"/>
            <a:ext cx="2414165" cy="264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6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23666" y="24125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5446628" y="1846263"/>
            <a:ext cx="835293" cy="720080"/>
            <a:chOff x="3496214" y="1275606"/>
            <a:chExt cx="1060704" cy="914400"/>
          </a:xfrm>
        </p:grpSpPr>
        <p:sp>
          <p:nvSpPr>
            <p:cNvPr id="10" name="Hexagon 5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1" name="Hexagon 6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12" name="Group 9"/>
          <p:cNvGrpSpPr/>
          <p:nvPr/>
        </p:nvGrpSpPr>
        <p:grpSpPr>
          <a:xfrm>
            <a:off x="6204506" y="2503767"/>
            <a:ext cx="835293" cy="720080"/>
            <a:chOff x="3496214" y="1275606"/>
            <a:chExt cx="1060704" cy="914400"/>
          </a:xfrm>
        </p:grpSpPr>
        <p:sp>
          <p:nvSpPr>
            <p:cNvPr id="13" name="Hexagon 10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4" name="Hexagon 11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15" name="Group 12"/>
          <p:cNvGrpSpPr/>
          <p:nvPr/>
        </p:nvGrpSpPr>
        <p:grpSpPr>
          <a:xfrm>
            <a:off x="5446628" y="3151746"/>
            <a:ext cx="835293" cy="720080"/>
            <a:chOff x="3496214" y="1275606"/>
            <a:chExt cx="1060704" cy="914400"/>
          </a:xfrm>
        </p:grpSpPr>
        <p:sp>
          <p:nvSpPr>
            <p:cNvPr id="16" name="Hexagon 13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17" name="Hexagon 14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446628" y="4228629"/>
            <a:ext cx="835293" cy="720080"/>
            <a:chOff x="3496214" y="1275606"/>
            <a:chExt cx="1060704" cy="914400"/>
          </a:xfrm>
        </p:grpSpPr>
        <p:sp>
          <p:nvSpPr>
            <p:cNvPr id="19" name="Hexagon 19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0" name="Hexagon 20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204506" y="3742575"/>
            <a:ext cx="835293" cy="720080"/>
            <a:chOff x="3496214" y="1275606"/>
            <a:chExt cx="1060704" cy="914400"/>
          </a:xfrm>
        </p:grpSpPr>
        <p:sp>
          <p:nvSpPr>
            <p:cNvPr id="22" name="Hexagon 22"/>
            <p:cNvSpPr/>
            <p:nvPr/>
          </p:nvSpPr>
          <p:spPr>
            <a:xfrm>
              <a:off x="3496214" y="1275606"/>
              <a:ext cx="1060704" cy="914400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  <p:sp>
          <p:nvSpPr>
            <p:cNvPr id="23" name="Hexagon 23"/>
            <p:cNvSpPr/>
            <p:nvPr/>
          </p:nvSpPr>
          <p:spPr>
            <a:xfrm>
              <a:off x="3594518" y="1360351"/>
              <a:ext cx="864096" cy="744910"/>
            </a:xfrm>
            <a:prstGeom prst="hexag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endParaRPr>
            </a:p>
          </p:txBody>
        </p:sp>
      </p:grpSp>
      <p:cxnSp>
        <p:nvCxnSpPr>
          <p:cNvPr id="24" name="Straight Arrow Connector 24"/>
          <p:cNvCxnSpPr/>
          <p:nvPr/>
        </p:nvCxnSpPr>
        <p:spPr>
          <a:xfrm>
            <a:off x="7039799" y="2882857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1"/>
          <p:cNvCxnSpPr/>
          <p:nvPr/>
        </p:nvCxnSpPr>
        <p:spPr>
          <a:xfrm>
            <a:off x="7039799" y="4102615"/>
            <a:ext cx="4640356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32"/>
          <p:cNvCxnSpPr/>
          <p:nvPr/>
        </p:nvCxnSpPr>
        <p:spPr>
          <a:xfrm flipH="1">
            <a:off x="2414977" y="2196778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3"/>
          <p:cNvCxnSpPr/>
          <p:nvPr/>
        </p:nvCxnSpPr>
        <p:spPr>
          <a:xfrm flipH="1">
            <a:off x="1171575" y="3511786"/>
            <a:ext cx="4275054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34"/>
          <p:cNvCxnSpPr/>
          <p:nvPr/>
        </p:nvCxnSpPr>
        <p:spPr>
          <a:xfrm flipH="1">
            <a:off x="2414977" y="4588669"/>
            <a:ext cx="3031651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40"/>
          <p:cNvGrpSpPr/>
          <p:nvPr/>
        </p:nvGrpSpPr>
        <p:grpSpPr>
          <a:xfrm>
            <a:off x="2656603" y="1490338"/>
            <a:ext cx="2592288" cy="698456"/>
            <a:chOff x="803640" y="3115185"/>
            <a:chExt cx="2059657" cy="698456"/>
          </a:xfrm>
        </p:grpSpPr>
        <p:sp>
          <p:nvSpPr>
            <p:cNvPr id="35" name="TextBox 34"/>
            <p:cNvSpPr txBox="1"/>
            <p:nvPr/>
          </p:nvSpPr>
          <p:spPr>
            <a:xfrm>
              <a:off x="803640" y="3475087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케이엘</a:t>
              </a:r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식품㈜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3640" y="311518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회사명</a:t>
              </a:r>
            </a:p>
          </p:txBody>
        </p:sp>
      </p:grpSp>
      <p:grpSp>
        <p:nvGrpSpPr>
          <p:cNvPr id="37" name="Group 43"/>
          <p:cNvGrpSpPr/>
          <p:nvPr/>
        </p:nvGrpSpPr>
        <p:grpSpPr>
          <a:xfrm>
            <a:off x="864489" y="2668556"/>
            <a:ext cx="4582141" cy="886847"/>
            <a:chOff x="-620253" y="3307447"/>
            <a:chExt cx="3640660" cy="886847"/>
          </a:xfrm>
        </p:grpSpPr>
        <p:sp>
          <p:nvSpPr>
            <p:cNvPr id="38" name="TextBox 37"/>
            <p:cNvSpPr txBox="1"/>
            <p:nvPr/>
          </p:nvSpPr>
          <p:spPr>
            <a:xfrm>
              <a:off x="-620253" y="3671074"/>
              <a:ext cx="36406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경남 창원시 마산합포구 </a:t>
              </a:r>
              <a:r>
                <a:rPr lang="ko-KR" alt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진전면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</a:t>
              </a:r>
              <a:r>
                <a:rPr lang="ko-KR" alt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대실로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161-47</a:t>
              </a: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TEL.055)-271-4843    FAX.055) 271 -4841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07447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소재지</a:t>
              </a:r>
            </a:p>
          </p:txBody>
        </p:sp>
      </p:grpSp>
      <p:grpSp>
        <p:nvGrpSpPr>
          <p:cNvPr id="40" name="Group 46"/>
          <p:cNvGrpSpPr/>
          <p:nvPr/>
        </p:nvGrpSpPr>
        <p:grpSpPr>
          <a:xfrm>
            <a:off x="2656603" y="3787819"/>
            <a:ext cx="2592288" cy="766620"/>
            <a:chOff x="803640" y="3362835"/>
            <a:chExt cx="2059657" cy="766620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637012"/>
              <a:ext cx="20596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20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명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(</a:t>
              </a:r>
              <a:r>
                <a:rPr lang="ko-KR" altLang="en-US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정직원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20</a:t>
              </a:r>
              <a:r>
                <a: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명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)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628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인원</a:t>
              </a:r>
            </a:p>
          </p:txBody>
        </p:sp>
      </p:grpSp>
      <p:grpSp>
        <p:nvGrpSpPr>
          <p:cNvPr id="43" name="Group 49"/>
          <p:cNvGrpSpPr/>
          <p:nvPr/>
        </p:nvGrpSpPr>
        <p:grpSpPr>
          <a:xfrm>
            <a:off x="7263138" y="2192866"/>
            <a:ext cx="2592288" cy="660356"/>
            <a:chOff x="803640" y="3324735"/>
            <a:chExt cx="2059657" cy="660356"/>
          </a:xfrm>
        </p:grpSpPr>
        <p:sp>
          <p:nvSpPr>
            <p:cNvPr id="44" name="TextBox 43"/>
            <p:cNvSpPr txBox="1"/>
            <p:nvPr/>
          </p:nvSpPr>
          <p:spPr>
            <a:xfrm>
              <a:off x="803640" y="3646537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양경순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3640" y="3324735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대표이사</a:t>
              </a:r>
            </a:p>
          </p:txBody>
        </p:sp>
      </p:grpSp>
      <p:grpSp>
        <p:nvGrpSpPr>
          <p:cNvPr id="46" name="Group 52"/>
          <p:cNvGrpSpPr/>
          <p:nvPr/>
        </p:nvGrpSpPr>
        <p:grpSpPr>
          <a:xfrm>
            <a:off x="7019370" y="3370737"/>
            <a:ext cx="4681213" cy="877148"/>
            <a:chOff x="636205" y="3371380"/>
            <a:chExt cx="3509463" cy="877148"/>
          </a:xfrm>
        </p:grpSpPr>
        <p:sp>
          <p:nvSpPr>
            <p:cNvPr id="47" name="TextBox 46"/>
            <p:cNvSpPr txBox="1"/>
            <p:nvPr/>
          </p:nvSpPr>
          <p:spPr>
            <a:xfrm>
              <a:off x="636205" y="3756085"/>
              <a:ext cx="35094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</a:t>
              </a:r>
              <a:r>
                <a:rPr lang="ko-KR" altLang="en-US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부지면적</a:t>
              </a:r>
              <a:r>
                <a: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: 1,108㎡ </a:t>
              </a:r>
              <a:r>
                <a:rPr lang="ko-KR" altLang="en-US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제조시설</a:t>
              </a:r>
              <a:r>
                <a: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:</a:t>
              </a:r>
              <a:r>
                <a:rPr lang="ko-KR" altLang="en-US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 </a:t>
              </a:r>
              <a:r>
                <a: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499㎡ </a:t>
              </a:r>
              <a:r>
                <a:rPr lang="ko-KR" altLang="en-US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부대시설</a:t>
              </a:r>
              <a:r>
                <a:rPr lang="en-US" altLang="ko-KR" sz="1400" dirty="0">
                  <a:latin typeface="KoPubWorld돋움체 Light" panose="00000300000000000000" pitchFamily="2" charset="-127"/>
                  <a:ea typeface="KoPubWorld돋움체 Light" panose="00000300000000000000" pitchFamily="2" charset="-127"/>
                  <a:cs typeface="KoPubWorld돋움체 Light" panose="00000300000000000000" pitchFamily="2" charset="-127"/>
                </a:rPr>
                <a:t>: 60㎡</a:t>
              </a:r>
              <a:endParaRPr lang="ko-KR" altLang="en-US" sz="1400" dirty="0"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6205" y="3371380"/>
              <a:ext cx="2059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World돋움체 Bold" panose="00000800000000000000" pitchFamily="2" charset="-127"/>
                  <a:ea typeface="KoPubWorld돋움체 Bold" panose="00000800000000000000" pitchFamily="2" charset="-127"/>
                  <a:cs typeface="KoPubWorld돋움체 Bold" panose="00000800000000000000" pitchFamily="2" charset="-127"/>
                </a:rPr>
                <a:t>공장규모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191230" y="901788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02526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76116" y="24125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01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31760" y="702924"/>
            <a:ext cx="208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dirty="0"/>
              <a:t>Corporate notions</a:t>
            </a:r>
            <a:endParaRPr lang="en-US" altLang="ko-KR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4" y="1078089"/>
            <a:ext cx="9863136" cy="577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86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76116" y="24125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02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2196" y="869927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solidFill>
                  <a:srgbClr val="363636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Organogram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1" y="1186556"/>
            <a:ext cx="10924364" cy="567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557713"/>
            <a:ext cx="25431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52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직사각형 14">
            <a:extLst>
              <a:ext uri="{FF2B5EF4-FFF2-40B4-BE49-F238E27FC236}">
                <a16:creationId xmlns:a16="http://schemas.microsoft.com/office/drawing/2014/main" id="{B5F3D5DF-7DDD-43AB-A4B9-7C71619DCE99}"/>
              </a:ext>
            </a:extLst>
          </p:cNvPr>
          <p:cNvSpPr/>
          <p:nvPr/>
        </p:nvSpPr>
        <p:spPr>
          <a:xfrm>
            <a:off x="-210746" y="3458368"/>
            <a:ext cx="2978151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조미오징어채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1kg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21" name="직사각형 20">
            <a:extLst>
              <a:ext uri="{FF2B5EF4-FFF2-40B4-BE49-F238E27FC236}">
                <a16:creationId xmlns:a16="http://schemas.microsoft.com/office/drawing/2014/main" id="{9857E164-A2CB-47C5-A4DC-12F73D5B1976}"/>
              </a:ext>
            </a:extLst>
          </p:cNvPr>
          <p:cNvSpPr/>
          <p:nvPr/>
        </p:nvSpPr>
        <p:spPr>
          <a:xfrm>
            <a:off x="4743453" y="3458368"/>
            <a:ext cx="2260598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부드러운 </a:t>
            </a: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맛진미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B8B1F9F-2BF0-43F2-B862-80BF530FE11D}"/>
              </a:ext>
            </a:extLst>
          </p:cNvPr>
          <p:cNvSpPr/>
          <p:nvPr/>
        </p:nvSpPr>
        <p:spPr>
          <a:xfrm>
            <a:off x="6599216" y="3476625"/>
            <a:ext cx="2783416" cy="217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진미오징어</a:t>
            </a:r>
          </a:p>
        </p:txBody>
      </p:sp>
      <p:pic>
        <p:nvPicPr>
          <p:cNvPr id="35846" name="그림 17" descr="DSCN419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28" y="861824"/>
            <a:ext cx="1963428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그림 19" descr="DSCN42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6" y="857292"/>
            <a:ext cx="1878496" cy="258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4" name="직사각형 13">
            <a:extLst>
              <a:ext uri="{FF2B5EF4-FFF2-40B4-BE49-F238E27FC236}">
                <a16:creationId xmlns:a16="http://schemas.microsoft.com/office/drawing/2014/main" id="{82EA335F-51B7-47F5-B267-F83FEF703DBA}"/>
              </a:ext>
            </a:extLst>
          </p:cNvPr>
          <p:cNvSpPr/>
          <p:nvPr/>
        </p:nvSpPr>
        <p:spPr>
          <a:xfrm>
            <a:off x="2386074" y="3440907"/>
            <a:ext cx="2439854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無조미오징어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35C3016D-AE39-40B7-8BBE-9DA003E5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17" y="142528"/>
            <a:ext cx="2544233" cy="667544"/>
          </a:xfrm>
        </p:spPr>
        <p:txBody>
          <a:bodyPr>
            <a:normAutofit fontScale="90000"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altLang="ko-KR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1) </a:t>
            </a:r>
            <a:r>
              <a:rPr lang="ko-KR" altLang="en-US" sz="2500" b="0" dirty="0" err="1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조미건어포류</a:t>
            </a:r>
            <a:endParaRPr lang="ko-KR" altLang="en-US" sz="2500" b="0" dirty="0">
              <a:solidFill>
                <a:schemeClr val="tx1"/>
              </a:solidFill>
              <a:effectLst/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7100" y="746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35786" y="440532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/>
              <a:t>Production item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3" y="809864"/>
            <a:ext cx="2031156" cy="263164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15" y="3770320"/>
            <a:ext cx="2119842" cy="2590800"/>
          </a:xfrm>
          <a:prstGeom prst="rect">
            <a:avLst/>
          </a:prstGeom>
        </p:spPr>
      </p:pic>
      <p:sp useBgFill="1">
        <p:nvSpPr>
          <p:cNvPr id="16" name="직사각형 15">
            <a:extLst>
              <a:ext uri="{FF2B5EF4-FFF2-40B4-BE49-F238E27FC236}">
                <a16:creationId xmlns:a16="http://schemas.microsoft.com/office/drawing/2014/main" id="{B5F3D5DF-7DDD-43AB-A4B9-7C71619DCE99}"/>
              </a:ext>
            </a:extLst>
          </p:cNvPr>
          <p:cNvSpPr/>
          <p:nvPr/>
        </p:nvSpPr>
        <p:spPr>
          <a:xfrm>
            <a:off x="1668715" y="6398652"/>
            <a:ext cx="2119842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조미오징어채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500g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3" y="3777874"/>
            <a:ext cx="2064544" cy="2608262"/>
          </a:xfrm>
          <a:prstGeom prst="rect">
            <a:avLst/>
          </a:prstGeom>
        </p:spPr>
      </p:pic>
      <p:sp useBgFill="1">
        <p:nvSpPr>
          <p:cNvPr id="17" name="직사각형 16">
            <a:extLst>
              <a:ext uri="{FF2B5EF4-FFF2-40B4-BE49-F238E27FC236}">
                <a16:creationId xmlns:a16="http://schemas.microsoft.com/office/drawing/2014/main" id="{B5F3D5DF-7DDD-43AB-A4B9-7C71619DCE99}"/>
              </a:ext>
            </a:extLst>
          </p:cNvPr>
          <p:cNvSpPr/>
          <p:nvPr/>
        </p:nvSpPr>
        <p:spPr>
          <a:xfrm>
            <a:off x="4825928" y="6419519"/>
            <a:ext cx="2064544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홍진미채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500g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320" y="3808420"/>
            <a:ext cx="2016371" cy="2514601"/>
          </a:xfrm>
          <a:prstGeom prst="rect">
            <a:avLst/>
          </a:prstGeom>
        </p:spPr>
      </p:pic>
      <p:sp useBgFill="1">
        <p:nvSpPr>
          <p:cNvPr id="19" name="직사각형 18">
            <a:extLst>
              <a:ext uri="{FF2B5EF4-FFF2-40B4-BE49-F238E27FC236}">
                <a16:creationId xmlns:a16="http://schemas.microsoft.com/office/drawing/2014/main" id="{B5F3D5DF-7DDD-43AB-A4B9-7C71619DCE99}"/>
              </a:ext>
            </a:extLst>
          </p:cNvPr>
          <p:cNvSpPr/>
          <p:nvPr/>
        </p:nvSpPr>
        <p:spPr>
          <a:xfrm>
            <a:off x="8111551" y="6398653"/>
            <a:ext cx="1637241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실채</a:t>
            </a: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1kg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026" name="Picture 2" descr="C:\Users\USER\Downloads\3무 정면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79" y="809864"/>
            <a:ext cx="2407949" cy="263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971" y="851600"/>
            <a:ext cx="1970147" cy="260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6" name="직사각형 25">
            <a:extLst>
              <a:ext uri="{FF2B5EF4-FFF2-40B4-BE49-F238E27FC236}">
                <a16:creationId xmlns:a16="http://schemas.microsoft.com/office/drawing/2014/main" id="{B5F3D5DF-7DDD-43AB-A4B9-7C71619DCE99}"/>
              </a:ext>
            </a:extLst>
          </p:cNvPr>
          <p:cNvSpPr/>
          <p:nvPr/>
        </p:nvSpPr>
        <p:spPr>
          <a:xfrm>
            <a:off x="9734113" y="3519495"/>
            <a:ext cx="1439862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꽈트로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오징어채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 eaLnBrk="1" latinLnBrk="1" hangingPunct="1">
              <a:defRPr/>
            </a:pP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805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1">
            <a:extLst>
              <a:ext uri="{FF2B5EF4-FFF2-40B4-BE49-F238E27FC236}">
                <a16:creationId xmlns:a16="http://schemas.microsoft.com/office/drawing/2014/main" id="{35C3016D-AE39-40B7-8BBE-9DA003E5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17" y="142528"/>
            <a:ext cx="2863601" cy="667544"/>
          </a:xfrm>
        </p:spPr>
        <p:txBody>
          <a:bodyPr>
            <a:normAutofit fontScale="90000"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en-US" altLang="ko-KR" sz="2500" b="0" dirty="0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1-1) </a:t>
            </a:r>
            <a:r>
              <a:rPr lang="ko-KR" altLang="en-US" sz="2500" b="0" dirty="0" err="1">
                <a:solidFill>
                  <a:schemeClr val="tx1"/>
                </a:solidFill>
                <a:effectLst/>
                <a:latin typeface="HY견명조" pitchFamily="18" charset="-127"/>
                <a:ea typeface="HY견명조" pitchFamily="18" charset="-127"/>
              </a:rPr>
              <a:t>조미건어포류</a:t>
            </a:r>
            <a:endParaRPr lang="ko-KR" altLang="en-US" sz="2500" b="0" dirty="0">
              <a:solidFill>
                <a:schemeClr val="tx1"/>
              </a:solidFill>
              <a:effectLst/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7100" y="7469"/>
            <a:ext cx="704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rgbClr val="A5A5A5"/>
                </a:solidFill>
                <a:latin typeface="KoPubWorld돋움체 Bold" panose="00000800000000000000" pitchFamily="2" charset="-127"/>
                <a:ea typeface="KoPubWorld돋움체 Bold" panose="00000800000000000000" pitchFamily="2" charset="-127"/>
                <a:cs typeface="KoPubWorld돋움체 Bold" panose="00000800000000000000" pitchFamily="2" charset="-127"/>
              </a:rPr>
              <a:t>03</a:t>
            </a:r>
            <a:endParaRPr lang="ko-KR" altLang="en-US" sz="3600" dirty="0">
              <a:solidFill>
                <a:srgbClr val="A5A5A5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35786" y="440532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/>
              <a:t>Production item</a:t>
            </a:r>
            <a:endParaRPr lang="ko-KR" altLang="en-US" dirty="0">
              <a:solidFill>
                <a:srgbClr val="363636"/>
              </a:solidFill>
              <a:latin typeface="KoPubWorld돋움체 Bold" panose="00000800000000000000" pitchFamily="2" charset="-127"/>
              <a:ea typeface="KoPubWorld돋움체 Bold" panose="00000800000000000000" pitchFamily="2" charset="-127"/>
              <a:cs typeface="KoPubWorld돋움체 Bold" panose="00000800000000000000" pitchFamily="2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9" y="896939"/>
            <a:ext cx="2043113" cy="2532061"/>
          </a:xfrm>
          <a:prstGeom prst="rect">
            <a:avLst/>
          </a:prstGeom>
        </p:spPr>
      </p:pic>
      <p:sp useBgFill="1">
        <p:nvSpPr>
          <p:cNvPr id="23" name="직사각형 22">
            <a:extLst>
              <a:ext uri="{FF2B5EF4-FFF2-40B4-BE49-F238E27FC236}">
                <a16:creationId xmlns:a16="http://schemas.microsoft.com/office/drawing/2014/main" id="{B5F3D5DF-7DDD-43AB-A4B9-7C71619DCE99}"/>
              </a:ext>
            </a:extLst>
          </p:cNvPr>
          <p:cNvSpPr/>
          <p:nvPr/>
        </p:nvSpPr>
        <p:spPr>
          <a:xfrm>
            <a:off x="1156308" y="3524834"/>
            <a:ext cx="1235074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실채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500g</a:t>
            </a:r>
            <a:endParaRPr lang="ko-KR" altLang="en-US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 useBgFill="1">
        <p:nvSpPr>
          <p:cNvPr id="27" name="직사각형 26">
            <a:extLst>
              <a:ext uri="{FF2B5EF4-FFF2-40B4-BE49-F238E27FC236}">
                <a16:creationId xmlns:a16="http://schemas.microsoft.com/office/drawing/2014/main" id="{B5F3D5DF-7DDD-43AB-A4B9-7C71619DCE99}"/>
              </a:ext>
            </a:extLst>
          </p:cNvPr>
          <p:cNvSpPr/>
          <p:nvPr/>
        </p:nvSpPr>
        <p:spPr>
          <a:xfrm>
            <a:off x="3547874" y="3524834"/>
            <a:ext cx="1235074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조미절단채</a:t>
            </a: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  <a:p>
            <a:pPr algn="ctr" eaLnBrk="1" latinLnBrk="1" hangingPunct="1">
              <a:defRPr/>
            </a:pPr>
            <a:r>
              <a:rPr lang="en-US" altLang="ko-KR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3cm/7cm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41" y="896939"/>
            <a:ext cx="1913340" cy="255112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C861B9A-FD48-43CD-96F1-0C71442BF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11" y="896939"/>
            <a:ext cx="2121648" cy="2551120"/>
          </a:xfrm>
          <a:prstGeom prst="rect">
            <a:avLst/>
          </a:prstGeom>
        </p:spPr>
      </p:pic>
      <p:sp useBgFill="1">
        <p:nvSpPr>
          <p:cNvPr id="28" name="직사각형 27">
            <a:extLst>
              <a:ext uri="{FF2B5EF4-FFF2-40B4-BE49-F238E27FC236}">
                <a16:creationId xmlns:a16="http://schemas.microsoft.com/office/drawing/2014/main" id="{2D326303-24DF-423E-B2AC-4413BED95B36}"/>
              </a:ext>
            </a:extLst>
          </p:cNvPr>
          <p:cNvSpPr/>
          <p:nvPr/>
        </p:nvSpPr>
        <p:spPr>
          <a:xfrm>
            <a:off x="5826988" y="3517574"/>
            <a:ext cx="1739293" cy="2889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삼무 손질 오징어채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09C6546F-DFA7-4B3D-9B54-4E855B513C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17" y="896939"/>
            <a:ext cx="2367983" cy="2532060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F09E8DFD-859E-490D-ABDF-C65E2DB9C6D5}"/>
              </a:ext>
            </a:extLst>
          </p:cNvPr>
          <p:cNvSpPr/>
          <p:nvPr/>
        </p:nvSpPr>
        <p:spPr>
          <a:xfrm>
            <a:off x="7793995" y="3481854"/>
            <a:ext cx="278341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1300" dirty="0" err="1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껍질오징어채</a:t>
            </a:r>
            <a:endParaRPr lang="en-US" altLang="ko-KR" sz="1300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6045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280</Words>
  <Application>Microsoft Office PowerPoint</Application>
  <PresentationFormat>와이드스크린</PresentationFormat>
  <Paragraphs>113</Paragraphs>
  <Slides>15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HY견명조</vt:lpstr>
      <vt:lpstr>KoPubWorld돋움체 Bold</vt:lpstr>
      <vt:lpstr>KoPubWorld돋움체 Light</vt:lpstr>
      <vt:lpstr>굴림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1) 조미건어포류</vt:lpstr>
      <vt:lpstr>1-1) 조미건어포류</vt:lpstr>
      <vt:lpstr>2) 기타류</vt:lpstr>
      <vt:lpstr>2-1) 기타류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blog.naver.com/sober_555</dc:title>
  <dc:creator>sober_555</dc:creator>
  <cp:lastModifiedBy>user</cp:lastModifiedBy>
  <cp:revision>68</cp:revision>
  <cp:lastPrinted>2020-11-23T06:17:21Z</cp:lastPrinted>
  <dcterms:created xsi:type="dcterms:W3CDTF">2019-10-11T04:47:52Z</dcterms:created>
  <dcterms:modified xsi:type="dcterms:W3CDTF">2023-09-19T06:49:31Z</dcterms:modified>
</cp:coreProperties>
</file>